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84" r:id="rId4"/>
    <p:sldId id="297" r:id="rId5"/>
    <p:sldId id="292" r:id="rId6"/>
    <p:sldId id="260" r:id="rId7"/>
    <p:sldId id="293" r:id="rId8"/>
    <p:sldId id="300" r:id="rId9"/>
    <p:sldId id="301" r:id="rId10"/>
    <p:sldId id="307" r:id="rId11"/>
    <p:sldId id="308" r:id="rId12"/>
    <p:sldId id="309" r:id="rId13"/>
    <p:sldId id="310" r:id="rId14"/>
    <p:sldId id="311" r:id="rId15"/>
    <p:sldId id="302" r:id="rId16"/>
    <p:sldId id="294" r:id="rId17"/>
    <p:sldId id="295" r:id="rId18"/>
    <p:sldId id="303" r:id="rId19"/>
    <p:sldId id="305" r:id="rId20"/>
    <p:sldId id="298" r:id="rId21"/>
    <p:sldId id="306" r:id="rId22"/>
    <p:sldId id="271" r:id="rId23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льга Филипповна Гребенкина" initials="ОФГ" lastIdx="0" clrIdx="0">
    <p:extLst>
      <p:ext uri="{19B8F6BF-5375-455C-9EA6-DF929625EA0E}">
        <p15:presenceInfo xmlns:p15="http://schemas.microsoft.com/office/powerpoint/2012/main" userId="S-1-5-21-117609710-1580436667-725345543-13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354" autoAdjust="0"/>
  </p:normalViewPr>
  <p:slideViewPr>
    <p:cSldViewPr>
      <p:cViewPr varScale="1">
        <p:scale>
          <a:sx n="105" d="100"/>
          <a:sy n="105" d="100"/>
        </p:scale>
        <p:origin x="1794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4BA26-C128-4AAC-A753-8F9EE7438288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BE8A9-F376-4690-968A-EF987583CC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24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484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2304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9809E-C2DE-4A07-A6C6-5E98A1A9061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7523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день</a:t>
            </a:r>
            <a:r>
              <a:rPr lang="ru-RU" baseline="0" dirty="0" smtClean="0"/>
              <a:t> проведения после 8 часов </a:t>
            </a:r>
            <a:r>
              <a:rPr lang="ru-RU" baseline="0" dirty="0" err="1" smtClean="0"/>
              <a:t>тех.спец</a:t>
            </a:r>
            <a:r>
              <a:rPr lang="ru-RU" baseline="0" dirty="0" smtClean="0"/>
              <a:t> и ответственный организатор скачивают </a:t>
            </a:r>
            <a:r>
              <a:rPr lang="ru-RU" baseline="0" dirty="0" err="1" smtClean="0"/>
              <a:t>КИМы</a:t>
            </a:r>
            <a:r>
              <a:rPr lang="ru-RU" baseline="0" dirty="0" smtClean="0"/>
              <a:t> в закрытом разделе «Организаторам» и распечатывают их в необходимом количестве.</a:t>
            </a:r>
          </a:p>
          <a:p>
            <a:r>
              <a:rPr lang="ru-RU" baseline="0" dirty="0" smtClean="0"/>
              <a:t>Начало собеседования во всех ОО 9.00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Продолжительность собеседования с одним обучающимся 15-16 минут, для обучающихся с ОВЗ, детей-инвалидов продолжительность может быть увеличена на 30 минут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Во время проведения ИС ведется потоковая аудиозапись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771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17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046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latin typeface="Cambria" panose="02040503050406030204" pitchFamily="18" charset="0"/>
              </a:rPr>
              <a:t>В школе после проведения собеседования, результаты вносятся в ПО «Результаты итогового собеседования». Коллеги, </a:t>
            </a:r>
            <a:r>
              <a:rPr lang="ru-RU" sz="1200" baseline="0" dirty="0" smtClean="0">
                <a:latin typeface="Cambria" panose="02040503050406030204" pitchFamily="18" charset="0"/>
              </a:rPr>
              <a:t>к работе с этой формой необходимо подойти очень ответственно.  Количество строк должно быть равно количеству зарегистрированных на собеседование.  Ответственные организаторы должны убедиться, что напротив ФИО обучающегося с ОВЗ и ребенка-инвалида в столбце_____________ должна стоять метка 22, иначе при общем итоге в 7.8.9. баллов у него не будет зачета.</a:t>
            </a:r>
          </a:p>
          <a:p>
            <a:r>
              <a:rPr lang="ru-RU" sz="1200" baseline="0" dirty="0" smtClean="0">
                <a:latin typeface="Cambria" panose="02040503050406030204" pitchFamily="18" charset="0"/>
              </a:rPr>
              <a:t>Далее, не просьба, а требование проверить общий балл за ИС у каждого участника. К сожалению, в программе не предусмотрена автоматическая проверка суммы баллов и нам приходится проверять это вручную. А участников нынче 14  тысяч!</a:t>
            </a:r>
          </a:p>
          <a:p>
            <a:r>
              <a:rPr lang="ru-RU" sz="1200" baseline="0" dirty="0" smtClean="0">
                <a:latin typeface="Cambria" panose="02040503050406030204" pitchFamily="18" charset="0"/>
              </a:rPr>
              <a:t> Поверьте, в прошлом году при перепроверке было обнаружено немало ошибок! И это в пределах 20!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Cambria" panose="02040503050406030204" pitchFamily="18" charset="0"/>
              </a:rPr>
              <a:t>Заполненный и проверенный файл направляется в ОМС. Все остальные материалы, в том числе и аудиозаписи,</a:t>
            </a:r>
            <a:r>
              <a:rPr lang="ru-RU" sz="1200" b="1" baseline="0" dirty="0" smtClean="0">
                <a:latin typeface="Cambria" panose="02040503050406030204" pitchFamily="18" charset="0"/>
              </a:rPr>
              <a:t> хранятся в ОО не менее 6 месяцев, затем уничтожаются с составлением акта об уничтожении.</a:t>
            </a:r>
            <a:endParaRPr lang="ru-RU" sz="1200" b="1" dirty="0" smtClean="0">
              <a:latin typeface="Cambria" panose="020405030504060302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9809E-C2DE-4A07-A6C6-5E98A1A9061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313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ОМС консолидируют файлы из всех ОО района 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И Направляют в ЦОКО (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не позднее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18 февраля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) по защищенному каналу связи: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АРМ КОГАУ ЦОКО (Аналитик ИА ГИА 9). Коллеги,  с 14 по 18 у вас будет 5 дней. У нас же на обработку и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подгрузку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 всего 4 дня, а проверить надо 14000 строк. Поэтому, никаких задержек, и заранее благодарим тех, кто отчитается раньше указанной даты.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ОО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г.Кирова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, специально выделила красным цветом, направляют отчетный файл напрямую в ЦОКО. По этому же защищенному каналу связи.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254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 участию в дополнительные даты (март, апрель) допускаются: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410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7982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783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Два основных нормативно-правовых акта, которыми мы пользуемся при проведении</a:t>
            </a:r>
            <a:r>
              <a:rPr lang="ru-RU" baseline="0" dirty="0" smtClean="0"/>
              <a:t> ИС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239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 методическому обеспечению</a:t>
            </a:r>
            <a:r>
              <a:rPr lang="ru-RU" baseline="0" dirty="0" smtClean="0"/>
              <a:t> проведения данной процедуры относим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267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 как условие допуска к ГИА по образовательным программам</a:t>
            </a:r>
            <a:r>
              <a:rPr lang="ru-RU" baseline="0" dirty="0" smtClean="0"/>
              <a:t> ООО проводится для: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560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Заявление на участие в ИС подается не позднее чем за две недели</a:t>
            </a:r>
            <a:r>
              <a:rPr lang="ru-RU" baseline="0" dirty="0" smtClean="0"/>
              <a:t> до даты проведения.</a:t>
            </a:r>
          </a:p>
          <a:p>
            <a:r>
              <a:rPr lang="ru-RU" baseline="0" dirty="0" smtClean="0"/>
              <a:t>Обучающиеся подают заявления в ОО, в которых осваивают образовательные программы ООО.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Надеемся, что все справки нам направлены, потому что только при их</a:t>
            </a:r>
            <a:r>
              <a:rPr lang="ru-RU" baseline="0" dirty="0" smtClean="0"/>
              <a:t> наличии мы ставим в базе метку участник с ОВЗ, ребенок-инвалид. Те, кто не </a:t>
            </a:r>
            <a:r>
              <a:rPr lang="ru-RU" baseline="0" dirty="0" err="1" smtClean="0"/>
              <a:t>успевет</a:t>
            </a:r>
            <a:r>
              <a:rPr lang="ru-RU" baseline="0" dirty="0" smtClean="0"/>
              <a:t> предоставить справку, проходят ИС на общих основаниях.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0946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878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 может проводиться во время учебного процесса (т.е.</a:t>
            </a:r>
            <a:r>
              <a:rPr lang="ru-RU" baseline="0" dirty="0" smtClean="0"/>
              <a:t> обучающиеся находятся на уроке, ожидая очередь на ИС и возвращаясь на урок после него) и вне учебного процесса (т.е. уроки для них в этот день не проводятся). В любом случае для проведения ИС должны быть подготовлены аудитории для проведения ИС, оборудованные техническими средствами, позволяющими осуществить аудиозапись устных ответов участников ИС.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Штаб</a:t>
            </a:r>
            <a:r>
              <a:rPr lang="ru-RU" sz="1200" dirty="0" smtClean="0">
                <a:latin typeface="Cambria" panose="02040503050406030204" pitchFamily="18" charset="0"/>
              </a:rPr>
              <a:t> оборудуется телефонной</a:t>
            </a:r>
            <a:r>
              <a:rPr lang="ru-RU" sz="1200" baseline="0" dirty="0" smtClean="0">
                <a:latin typeface="Cambria" panose="02040503050406030204" pitchFamily="18" charset="0"/>
              </a:rPr>
              <a:t> связью, принтером, ПК с выходом в сеть «Интернет».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Cambria" panose="02040503050406030204" pitchFamily="18" charset="0"/>
              </a:rPr>
              <a:t>За две недели создаются комиссия</a:t>
            </a:r>
            <a:r>
              <a:rPr lang="ru-RU" sz="1200" baseline="0" dirty="0" smtClean="0">
                <a:latin typeface="Cambria" panose="02040503050406030204" pitchFamily="18" charset="0"/>
              </a:rPr>
              <a:t> по проведению и комиссия по проверке. В комиссию по проведению входят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aseline="0" dirty="0" smtClean="0">
                <a:latin typeface="Cambria" panose="02040503050406030204" pitchFamily="18" charset="0"/>
              </a:rPr>
              <a:t>-Отв. Организатор ОО</a:t>
            </a:r>
            <a:endParaRPr lang="ru-RU" sz="1200" dirty="0" smtClean="0">
              <a:latin typeface="Cambria" panose="020405030504060302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Cambria" panose="02040503050406030204" pitchFamily="18" charset="0"/>
              </a:rPr>
              <a:t>-организаторы, обеспечивающие порядок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dirty="0" smtClean="0">
                <a:latin typeface="Cambria" panose="02040503050406030204" pitchFamily="18" charset="0"/>
              </a:rPr>
              <a:t>Собеседники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dirty="0" err="1" smtClean="0">
                <a:latin typeface="Cambria" panose="02040503050406030204" pitchFamily="18" charset="0"/>
              </a:rPr>
              <a:t>тех.специалисты</a:t>
            </a:r>
            <a:endParaRPr lang="ru-RU" sz="1200" dirty="0" smtClean="0">
              <a:latin typeface="Cambria" panose="02040503050406030204" pitchFamily="18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ru-RU" sz="1200" dirty="0" smtClean="0">
              <a:latin typeface="Cambria" panose="02040503050406030204" pitchFamily="18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dirty="0" smtClean="0">
                <a:latin typeface="Cambria" panose="02040503050406030204" pitchFamily="18" charset="0"/>
              </a:rPr>
              <a:t>В комиссию по проверке</a:t>
            </a:r>
            <a:r>
              <a:rPr lang="ru-RU" sz="1200" baseline="0" dirty="0" smtClean="0">
                <a:latin typeface="Cambria" panose="02040503050406030204" pitchFamily="18" charset="0"/>
              </a:rPr>
              <a:t> ответов участников входят только учителя русского языка и литературы.</a:t>
            </a:r>
            <a:endParaRPr lang="ru-RU" sz="1200" dirty="0" smtClean="0">
              <a:latin typeface="Cambria" panose="02040503050406030204" pitchFamily="18" charset="0"/>
            </a:endParaRPr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336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auto" latinLnBrk="0" hangingPunct="1"/>
            <a:r>
              <a:rPr lang="ru-RU" dirty="0" smtClean="0"/>
              <a:t>Для всех лиц, задействованных на ИС, о которых я только что сказала, в методических рекомендациях  размещены подробные инструкции, с ними</a:t>
            </a:r>
            <a:r>
              <a:rPr lang="ru-RU" baseline="0" dirty="0" smtClean="0"/>
              <a:t> обязательно нужно ознакомиться. Это :</a:t>
            </a:r>
          </a:p>
          <a:p>
            <a:pPr rtl="0" eaLnBrk="1" fontAlgn="auto" latinLnBrk="0" hangingPunct="1"/>
            <a:r>
              <a:rPr lang="ru-RU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Инструкция для  ответственного организатора ОО</a:t>
            </a:r>
            <a:endParaRPr lang="ru-RU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auto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Инструкция для технического специалиста</a:t>
            </a:r>
          </a:p>
          <a:p>
            <a:pPr rtl="0" eaLnBrk="1" fontAlgn="auto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Инструкция для экзаменатора-собеседника</a:t>
            </a:r>
          </a:p>
          <a:p>
            <a:pPr rtl="0" eaLnBrk="1" fontAlgn="auto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Инструкция для эксперта</a:t>
            </a:r>
          </a:p>
          <a:p>
            <a:pPr rtl="0" eaLnBrk="1" fontAlgn="auto" latinLnBrk="0" hangingPunct="1"/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Красным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цветом выделены критерии оценивания, они в обязательном порядке должны быть проработаны учителями русского языка и литературы, т.к. в них имеются существенные изменения по сравнению с прошлым годом. Критерии оценивания размещены и на сайте ФИПИ</a:t>
            </a:r>
            <a:endParaRPr lang="ru-RU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E8A9-F376-4690-968A-EF987583CCE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141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Организационно-технологическое обеспечение на этапе подготовки к проведению ИС заключается в следующем: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- </a:t>
            </a:r>
            <a:r>
              <a:rPr lang="ru-RU" sz="1200" dirty="0" smtClean="0">
                <a:latin typeface="Cambria" pitchFamily="18" charset="0"/>
              </a:rPr>
              <a:t>По защищенным каналам связи на </a:t>
            </a:r>
            <a:r>
              <a:rPr lang="ru-RU" sz="1200" b="1" dirty="0" smtClean="0">
                <a:latin typeface="Cambria" pitchFamily="18" charset="0"/>
              </a:rPr>
              <a:t>ОМС мы</a:t>
            </a:r>
            <a:r>
              <a:rPr lang="ru-RU" sz="1200" dirty="0" smtClean="0">
                <a:latin typeface="Cambria" pitchFamily="18" charset="0"/>
              </a:rPr>
              <a:t> направляем экспортный файл для ПО «Планирование ГИА 9».  О сроках предоставления данного файла мы сообщим через чат для ОМС</a:t>
            </a:r>
            <a:r>
              <a:rPr lang="ru-RU" sz="1200" baseline="0" dirty="0" smtClean="0">
                <a:latin typeface="Cambria" pitchFamily="18" charset="0"/>
              </a:rPr>
              <a:t> и  </a:t>
            </a:r>
            <a:r>
              <a:rPr lang="ru-RU" sz="1200" baseline="0" dirty="0" err="1" smtClean="0">
                <a:latin typeface="Cambria" pitchFamily="18" charset="0"/>
              </a:rPr>
              <a:t>сферум</a:t>
            </a:r>
            <a:r>
              <a:rPr lang="ru-RU" sz="1200" baseline="0" dirty="0" smtClean="0">
                <a:latin typeface="Cambria" pitchFamily="18" charset="0"/>
              </a:rPr>
              <a:t>. Как показывает опыт последних дней,   информацию в чате  читают очень немногие и это, скажем откровенно, плохо.</a:t>
            </a:r>
            <a:endParaRPr lang="ru-RU" sz="1200" dirty="0" smtClean="0">
              <a:solidFill>
                <a:srgbClr val="FF0000"/>
              </a:solidFill>
              <a:latin typeface="Cambria" pitchFamily="18" charset="0"/>
            </a:endParaRPr>
          </a:p>
          <a:p>
            <a:r>
              <a:rPr lang="ru-RU" dirty="0" smtClean="0"/>
              <a:t>Из эскортного файла</a:t>
            </a:r>
            <a:r>
              <a:rPr lang="ru-RU" baseline="0" dirty="0" smtClean="0"/>
              <a:t>   распечатываются следующие формы: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Список участников</a:t>
            </a:r>
            <a:r>
              <a:rPr lang="ru-RU" baseline="0" dirty="0" smtClean="0"/>
              <a:t> ИС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Ведомость учета проведения ИС в аудитории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Протокол эксперта по оцениванию ответов участников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При необходимости можно распечатать  бумажный вариант специализированной  формы для внесения информации из протоколов оценивания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Все эти формы в приложениях к </a:t>
            </a:r>
            <a:r>
              <a:rPr lang="ru-RU" baseline="0" dirty="0" err="1" smtClean="0"/>
              <a:t>метод.рекомендациям</a:t>
            </a:r>
            <a:r>
              <a:rPr lang="ru-RU" baseline="0" dirty="0" smtClean="0"/>
              <a:t> есть (приложения 7-10). Также заранее необходимо ознакомиться.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9809E-C2DE-4A07-A6C6-5E98A1A9061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911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794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1520" y="1059582"/>
            <a:ext cx="8640960" cy="378042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969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690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9582"/>
            <a:ext cx="8640960" cy="37804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372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60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059582"/>
            <a:ext cx="4316288" cy="37804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59582"/>
            <a:ext cx="4244280" cy="37804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058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0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305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243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988833"/>
            <a:ext cx="3286001" cy="3587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7"/>
            <a:ext cx="5389438" cy="463521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3" y="1419622"/>
            <a:ext cx="3286001" cy="34203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052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86504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12939" y="943812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511557"/>
            <a:ext cx="5486400" cy="3284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E54EB639-33ED-47B1-8C00-867DF309FBD5}" type="datetimeFigureOut">
              <a:rPr lang="ru-RU" smtClean="0"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420163E5-A202-4832-AB86-730FFF6B4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905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94320"/>
            <a:ext cx="6264696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82" y="129213"/>
            <a:ext cx="2322186" cy="8190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9508" y="4804628"/>
            <a:ext cx="9144000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spc="600" dirty="0" smtClean="0">
                <a:solidFill>
                  <a:schemeClr val="bg1"/>
                </a:solidFill>
                <a:effectLst/>
              </a:rPr>
              <a:t>КОГАУ  «Центр  оценки  качества  образования»</a:t>
            </a:r>
            <a:endParaRPr lang="ru-RU" sz="1600" b="1" spc="6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46339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>
            <a:noFill/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9583"/>
            <a:ext cx="7772400" cy="23042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ambria" pitchFamily="18" charset="0"/>
              </a:rPr>
              <a:t>Нормативное правовое и методическое обеспечение проведения </a:t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итогового собеседования </a:t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по русскому языку </a:t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latin typeface="Cambria" pitchFamily="18" charset="0"/>
              </a:rPr>
              <a:t>в </a:t>
            </a:r>
            <a:r>
              <a:rPr lang="en-US" sz="2800" dirty="0" smtClean="0">
                <a:latin typeface="Cambria" pitchFamily="18" charset="0"/>
              </a:rPr>
              <a:t>202</a:t>
            </a:r>
            <a:r>
              <a:rPr lang="ru-RU" sz="2800" dirty="0">
                <a:latin typeface="Cambria" pitchFamily="18" charset="0"/>
              </a:rPr>
              <a:t>4</a:t>
            </a:r>
            <a:r>
              <a:rPr lang="ru-RU" sz="2800" dirty="0" smtClean="0">
                <a:latin typeface="Cambria" pitchFamily="18" charset="0"/>
              </a:rPr>
              <a:t> году</a:t>
            </a:r>
            <a:endParaRPr lang="ru-RU" sz="28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25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Cambria" panose="02040503050406030204" pitchFamily="18" charset="0"/>
              </a:rPr>
              <a:t>Формы ИС</a:t>
            </a:r>
            <a:endParaRPr lang="ru-RU" sz="3200" dirty="0">
              <a:latin typeface="Cambria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311" y="1058863"/>
            <a:ext cx="5753378" cy="3457103"/>
          </a:xfrm>
        </p:spPr>
      </p:pic>
    </p:spTree>
    <p:extLst>
      <p:ext uri="{BB962C8B-B14F-4D97-AF65-F5344CB8AC3E}">
        <p14:creationId xmlns:p14="http://schemas.microsoft.com/office/powerpoint/2010/main" val="421367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ИС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318" y="1058863"/>
            <a:ext cx="6547363" cy="3673127"/>
          </a:xfrm>
        </p:spPr>
      </p:pic>
    </p:spTree>
    <p:extLst>
      <p:ext uri="{BB962C8B-B14F-4D97-AF65-F5344CB8AC3E}">
        <p14:creationId xmlns:p14="http://schemas.microsoft.com/office/powerpoint/2010/main" val="350355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Cambria" panose="02040503050406030204" pitchFamily="18" charset="0"/>
              </a:rPr>
              <a:t>Формы ИС</a:t>
            </a:r>
            <a:endParaRPr lang="ru-RU" sz="3200" dirty="0">
              <a:latin typeface="Cambria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058863"/>
            <a:ext cx="3044575" cy="3601119"/>
          </a:xfrm>
        </p:spPr>
      </p:pic>
    </p:spTree>
    <p:extLst>
      <p:ext uri="{BB962C8B-B14F-4D97-AF65-F5344CB8AC3E}">
        <p14:creationId xmlns:p14="http://schemas.microsoft.com/office/powerpoint/2010/main" val="143187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Cambria" panose="02040503050406030204" pitchFamily="18" charset="0"/>
              </a:rPr>
              <a:t>Формы ИС</a:t>
            </a:r>
            <a:endParaRPr lang="ru-RU" sz="3200" dirty="0">
              <a:latin typeface="Cambria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" y="1169855"/>
            <a:ext cx="8642350" cy="3346111"/>
          </a:xfrm>
        </p:spPr>
      </p:pic>
    </p:spTree>
    <p:extLst>
      <p:ext uri="{BB962C8B-B14F-4D97-AF65-F5344CB8AC3E}">
        <p14:creationId xmlns:p14="http://schemas.microsoft.com/office/powerpoint/2010/main" val="309748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Candara" panose="020E0502030303020204" pitchFamily="34" charset="0"/>
              </a:rPr>
              <a:t>Формы ИС</a:t>
            </a:r>
            <a:endParaRPr lang="ru-RU" sz="3200" dirty="0">
              <a:latin typeface="Candara" panose="020E0502030303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06674"/>
            <a:ext cx="3953308" cy="37084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006674"/>
            <a:ext cx="3942650" cy="370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51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Cambria" pitchFamily="18" charset="0"/>
              </a:rPr>
              <a:t>Организационно-технологическое обеспечение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latin typeface="Cambria" pitchFamily="18" charset="0"/>
              </a:rPr>
              <a:t>По защищенным каналам связи на </a:t>
            </a:r>
            <a:r>
              <a:rPr lang="ru-RU" sz="1800" b="1" dirty="0">
                <a:latin typeface="Cambria" pitchFamily="18" charset="0"/>
              </a:rPr>
              <a:t>ОМС </a:t>
            </a:r>
            <a:r>
              <a:rPr lang="ru-RU" sz="1800" dirty="0">
                <a:latin typeface="Cambria" pitchFamily="18" charset="0"/>
              </a:rPr>
              <a:t>направляются </a:t>
            </a: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</a:rPr>
              <a:t>файлы формата </a:t>
            </a:r>
            <a:r>
              <a:rPr lang="en-US" sz="1800" dirty="0">
                <a:latin typeface="Cambria" panose="02040503050406030204" pitchFamily="18" charset="0"/>
                <a:ea typeface="Cambria" panose="02040503050406030204" pitchFamily="18" charset="0"/>
              </a:rPr>
              <a:t>B</a:t>
            </a: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US" sz="1800" dirty="0">
                <a:latin typeface="Cambria" panose="02040503050406030204" pitchFamily="18" charset="0"/>
                <a:ea typeface="Cambria" panose="02040503050406030204" pitchFamily="18" charset="0"/>
              </a:rPr>
              <a:t>P</a:t>
            </a:r>
            <a:r>
              <a:rPr lang="ru-RU" sz="1800" dirty="0">
                <a:latin typeface="Cambria" pitchFamily="18" charset="0"/>
                <a:ea typeface="Cambria" panose="02040503050406030204" pitchFamily="18" charset="0"/>
              </a:rPr>
              <a:t>, </a:t>
            </a:r>
            <a:r>
              <a:rPr lang="ru-RU" sz="1800" dirty="0">
                <a:latin typeface="Cambria" pitchFamily="18" charset="0"/>
              </a:rPr>
              <a:t>которые необходимо передать в школы. </a:t>
            </a:r>
          </a:p>
          <a:p>
            <a:pPr marL="0" indent="0" algn="just">
              <a:buNone/>
            </a:pPr>
            <a:r>
              <a:rPr lang="ru-RU" sz="1800" dirty="0">
                <a:latin typeface="Cambria" pitchFamily="18" charset="0"/>
              </a:rPr>
              <a:t>На уровне школы </a:t>
            </a: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</a:rPr>
              <a:t>файлы формата </a:t>
            </a:r>
            <a:r>
              <a:rPr lang="en-US" sz="1800" dirty="0">
                <a:latin typeface="Cambria" panose="02040503050406030204" pitchFamily="18" charset="0"/>
                <a:ea typeface="Cambria" panose="02040503050406030204" pitchFamily="18" charset="0"/>
              </a:rPr>
              <a:t>B</a:t>
            </a:r>
            <a:r>
              <a:rPr lang="ru-RU" sz="18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US" sz="1800" dirty="0">
                <a:latin typeface="Cambria" panose="02040503050406030204" pitchFamily="18" charset="0"/>
                <a:ea typeface="Cambria" panose="02040503050406030204" pitchFamily="18" charset="0"/>
              </a:rPr>
              <a:t>P </a:t>
            </a:r>
            <a:r>
              <a:rPr lang="ru-RU" sz="1800" dirty="0">
                <a:latin typeface="Cambria" pitchFamily="18" charset="0"/>
              </a:rPr>
              <a:t>необходимо подгрузить </a:t>
            </a:r>
            <a:br>
              <a:rPr lang="ru-RU" sz="1800" dirty="0">
                <a:latin typeface="Cambria" pitchFamily="18" charset="0"/>
              </a:rPr>
            </a:br>
            <a:r>
              <a:rPr lang="ru-RU" sz="1800" dirty="0">
                <a:latin typeface="Cambria" pitchFamily="18" charset="0"/>
              </a:rPr>
              <a:t>в ПО «Результаты итогового собеседования».</a:t>
            </a:r>
          </a:p>
          <a:p>
            <a:pPr marL="0" indent="0" algn="just">
              <a:buNone/>
            </a:pPr>
            <a:r>
              <a:rPr lang="ru-RU" sz="1800" dirty="0">
                <a:latin typeface="Cambria" pitchFamily="18" charset="0"/>
              </a:rPr>
              <a:t>ПО </a:t>
            </a:r>
            <a:r>
              <a:rPr lang="ru-RU" sz="1800" dirty="0" smtClean="0">
                <a:latin typeface="Cambria" pitchFamily="18" charset="0"/>
              </a:rPr>
              <a:t>«</a:t>
            </a:r>
            <a:r>
              <a:rPr lang="ru-RU" sz="1800" dirty="0">
                <a:latin typeface="Cambria" pitchFamily="18" charset="0"/>
              </a:rPr>
              <a:t>Результаты итогового собеседования» и инструкция </a:t>
            </a:r>
            <a:br>
              <a:rPr lang="ru-RU" sz="1800" dirty="0">
                <a:latin typeface="Cambria" pitchFamily="18" charset="0"/>
              </a:rPr>
            </a:br>
            <a:r>
              <a:rPr lang="ru-RU" sz="1800" dirty="0">
                <a:latin typeface="Cambria" pitchFamily="18" charset="0"/>
              </a:rPr>
              <a:t>по работе с ПО размещаются в закрытом разделе «Организаторам». </a:t>
            </a:r>
          </a:p>
          <a:p>
            <a:pPr marL="0" indent="0" algn="just">
              <a:buNone/>
            </a:pPr>
            <a:r>
              <a:rPr lang="ru-RU" sz="1800" dirty="0">
                <a:latin typeface="Cambria" pitchFamily="18" charset="0"/>
              </a:rPr>
              <a:t>	</a:t>
            </a:r>
          </a:p>
          <a:p>
            <a:pPr marL="0" indent="0" algn="ctr">
              <a:buNone/>
            </a:pPr>
            <a:r>
              <a:rPr lang="ru-RU" sz="1800" i="1" dirty="0">
                <a:latin typeface="Cambria" pitchFamily="18" charset="0"/>
              </a:rPr>
              <a:t>Обязательно проверяем списки участников итогового собеседования и наличие соответствующей метки в </a:t>
            </a:r>
            <a:r>
              <a:rPr lang="ru-RU" sz="1800" i="1" dirty="0">
                <a:latin typeface="Cambria" panose="02040503050406030204" pitchFamily="18" charset="0"/>
                <a:ea typeface="Cambria" panose="02040503050406030204" pitchFamily="18" charset="0"/>
              </a:rPr>
              <a:t>файлах формата </a:t>
            </a:r>
            <a:r>
              <a:rPr lang="en-US" sz="1800" i="1" dirty="0">
                <a:latin typeface="Cambria" panose="02040503050406030204" pitchFamily="18" charset="0"/>
                <a:ea typeface="Cambria" panose="02040503050406030204" pitchFamily="18" charset="0"/>
              </a:rPr>
              <a:t>B</a:t>
            </a:r>
            <a:r>
              <a:rPr lang="ru-RU" sz="1800" i="1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n-US" sz="1800" i="1" dirty="0">
                <a:latin typeface="Cambria" panose="02040503050406030204" pitchFamily="18" charset="0"/>
                <a:ea typeface="Cambria" panose="02040503050406030204" pitchFamily="18" charset="0"/>
              </a:rPr>
              <a:t>P </a:t>
            </a:r>
            <a:r>
              <a:rPr lang="ru-RU" sz="1800" i="1" dirty="0">
                <a:latin typeface="Cambria" pitchFamily="18" charset="0"/>
              </a:rPr>
              <a:t>у детей с ОВЗ, детей-инвалидов.</a:t>
            </a:r>
          </a:p>
          <a:p>
            <a:pPr marL="0" indent="0" algn="ctr">
              <a:buNone/>
            </a:pPr>
            <a:r>
              <a:rPr lang="ru-RU" sz="1800" i="1" dirty="0">
                <a:latin typeface="Cambria" pitchFamily="18" charset="0"/>
              </a:rPr>
              <a:t> 	</a:t>
            </a:r>
          </a:p>
          <a:p>
            <a:pPr marL="0" indent="0">
              <a:buNone/>
            </a:pPr>
            <a:endParaRPr lang="ru-RU" sz="18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67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Cambria" panose="02040503050406030204" pitchFamily="18" charset="0"/>
              </a:rPr>
              <a:t>Проведение собеседования</a:t>
            </a:r>
            <a:endParaRPr lang="ru-RU" sz="3200" dirty="0">
              <a:latin typeface="Cambria" panose="020405030504060302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4335435"/>
              </p:ext>
            </p:extLst>
          </p:nvPr>
        </p:nvGraphicFramePr>
        <p:xfrm>
          <a:off x="250825" y="1058863"/>
          <a:ext cx="8642350" cy="3648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3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32938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latin typeface="Cambria" panose="02040503050406030204" pitchFamily="18" charset="0"/>
                        </a:rPr>
                        <a:t>После 8.00  скачивание КИМ в закрытом разделе «Организаторам» и тиражирование материалов для проведения итогового собеседования</a:t>
                      </a:r>
                      <a:endParaRPr lang="ru-RU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401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latin typeface="Cambria" panose="02040503050406030204" pitchFamily="18" charset="0"/>
                        </a:rPr>
                        <a:t>Начало</a:t>
                      </a:r>
                      <a:r>
                        <a:rPr lang="ru-RU" sz="2400" baseline="0" dirty="0" smtClean="0">
                          <a:latin typeface="Cambria" panose="02040503050406030204" pitchFamily="18" charset="0"/>
                        </a:rPr>
                        <a:t> собеседования в 9.00</a:t>
                      </a:r>
                      <a:endParaRPr lang="ru-RU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443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latin typeface="Cambria" panose="02040503050406030204" pitchFamily="18" charset="0"/>
                        </a:rPr>
                        <a:t>Продолжительность собеседования с одним обучающимся 15-16 минут</a:t>
                      </a:r>
                      <a:r>
                        <a:rPr lang="ru-RU" sz="2400" baseline="0" dirty="0" smtClean="0">
                          <a:latin typeface="Cambria" panose="02040503050406030204" pitchFamily="18" charset="0"/>
                        </a:rPr>
                        <a:t> (ОВЗ, дети-инвалиды – увеличение на 30 минут)</a:t>
                      </a:r>
                      <a:endParaRPr lang="ru-RU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329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latin typeface="Cambria" panose="02040503050406030204" pitchFamily="18" charset="0"/>
                        </a:rPr>
                        <a:t>Потоковая аудиозапись</a:t>
                      </a:r>
                      <a:endParaRPr lang="ru-RU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42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mbria" panose="02040503050406030204" pitchFamily="18" charset="0"/>
              </a:rPr>
              <a:t>Оценивание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544652"/>
              </p:ext>
            </p:extLst>
          </p:nvPr>
        </p:nvGraphicFramePr>
        <p:xfrm>
          <a:off x="250825" y="1058863"/>
          <a:ext cx="8642350" cy="31499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3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3037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>
                          <a:latin typeface="Cambria" panose="02040503050406030204" pitchFamily="18" charset="0"/>
                        </a:rPr>
                        <a:t>Две схемы оценивания</a:t>
                      </a:r>
                      <a:endParaRPr lang="ru-RU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037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>
                          <a:latin typeface="Cambria" panose="02040503050406030204" pitchFamily="18" charset="0"/>
                        </a:rPr>
                        <a:t>Оценивание в соответствии с критериями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8417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>
                          <a:latin typeface="Cambria" panose="02040503050406030204" pitchFamily="18" charset="0"/>
                        </a:rPr>
                        <a:t>Результатом ИС является «зачет» или «незачет» (максимальное количество баллов – 20, минимальное количество баллов – 10  (исключение – обучающиеся с ОВЗ, дети-инвалиды)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74683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>
                          <a:latin typeface="Cambria" panose="02040503050406030204" pitchFamily="18" charset="0"/>
                        </a:rPr>
                        <a:t>Результат итогового собеседования ( «зачет» ) как допуск к ГИА действует бессрочно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037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 smtClean="0">
                          <a:latin typeface="Cambria" panose="02040503050406030204" pitchFamily="18" charset="0"/>
                        </a:rPr>
                        <a:t>Ознакомление с результатами после получения протокола из РЦОИ</a:t>
                      </a:r>
                      <a:endParaRPr lang="ru-RU" sz="20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275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Cambria" pitchFamily="18" charset="0"/>
              </a:rPr>
              <a:t>Передача материалов в </a:t>
            </a:r>
            <a:r>
              <a:rPr lang="ru-RU" sz="2800" dirty="0" smtClean="0">
                <a:latin typeface="Cambria" pitchFamily="18" charset="0"/>
              </a:rPr>
              <a:t>ОМС</a:t>
            </a:r>
            <a:endParaRPr lang="ru-RU" sz="2800" dirty="0"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>
                <a:latin typeface="Cambria" panose="02040503050406030204" pitchFamily="18" charset="0"/>
              </a:rPr>
              <a:t>В школе после проведения собеседования, результаты вносятся в ПО «Результаты итогового собеседования». Заполненный файл направляется в ОМС.</a:t>
            </a:r>
          </a:p>
          <a:p>
            <a:pPr marL="0" indent="0" algn="ctr">
              <a:buNone/>
            </a:pPr>
            <a:r>
              <a:rPr lang="ru-RU" sz="1800" i="1" dirty="0">
                <a:latin typeface="Cambria" pitchFamily="18" charset="0"/>
              </a:rPr>
              <a:t> 	</a:t>
            </a:r>
          </a:p>
          <a:p>
            <a:pPr marL="0" indent="0">
              <a:buNone/>
            </a:pPr>
            <a:endParaRPr lang="ru-RU" sz="1800" dirty="0">
              <a:latin typeface="Cambria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l="25315" t="31901" r="25315" b="31715"/>
          <a:stretch/>
        </p:blipFill>
        <p:spPr bwMode="auto">
          <a:xfrm>
            <a:off x="1493659" y="1869672"/>
            <a:ext cx="6156683" cy="2916324"/>
          </a:xfrm>
          <a:prstGeom prst="rect">
            <a:avLst/>
          </a:prstGeom>
          <a:ln w="63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0505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Cambria" pitchFamily="18" charset="0"/>
              </a:rPr>
              <a:t>Передача материалов в ЦОКО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4092340"/>
              </p:ext>
            </p:extLst>
          </p:nvPr>
        </p:nvGraphicFramePr>
        <p:xfrm>
          <a:off x="250825" y="1058863"/>
          <a:ext cx="864235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350">
                  <a:extLst>
                    <a:ext uri="{9D8B030D-6E8A-4147-A177-3AD203B41FA5}">
                      <a16:colId xmlns:a16="http://schemas.microsoft.com/office/drawing/2014/main" xmlns="" val="2730806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800" dirty="0" smtClean="0">
                          <a:latin typeface="Cambria" panose="02040503050406030204" pitchFamily="18" charset="0"/>
                        </a:rPr>
                        <a:t>ОМС консолидируют файлы из всех</a:t>
                      </a:r>
                      <a:r>
                        <a:rPr lang="ru-RU" sz="2800" baseline="0" dirty="0" smtClean="0">
                          <a:latin typeface="Cambria" panose="02040503050406030204" pitchFamily="18" charset="0"/>
                        </a:rPr>
                        <a:t> ОО района</a:t>
                      </a:r>
                      <a:r>
                        <a:rPr lang="ru-RU" sz="2800" dirty="0" smtClean="0">
                          <a:latin typeface="Cambria" panose="02040503050406030204" pitchFamily="18" charset="0"/>
                        </a:rPr>
                        <a:t> 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42296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r>
                        <a:rPr lang="ru-RU" sz="2800" dirty="0" smtClean="0">
                          <a:latin typeface="Cambria" panose="02040503050406030204" pitchFamily="18" charset="0"/>
                        </a:rPr>
                        <a:t>Направляют в ЦОКО (</a:t>
                      </a:r>
                      <a:r>
                        <a:rPr lang="ru-RU" sz="2800" b="1" dirty="0" smtClean="0">
                          <a:latin typeface="Cambria" panose="02040503050406030204" pitchFamily="18" charset="0"/>
                        </a:rPr>
                        <a:t>не позднее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18 февраля</a:t>
                      </a:r>
                      <a:r>
                        <a:rPr lang="ru-RU" sz="2800" dirty="0" smtClean="0">
                          <a:latin typeface="Cambria" panose="02040503050406030204" pitchFamily="18" charset="0"/>
                        </a:rPr>
                        <a:t>) по защищенному каналу связи: </a:t>
                      </a:r>
                      <a:r>
                        <a:rPr lang="ru-RU" sz="2800" b="1" dirty="0" smtClean="0">
                          <a:latin typeface="Cambria" panose="02040503050406030204" pitchFamily="18" charset="0"/>
                        </a:rPr>
                        <a:t>АРМ КОГАУ ЦОКО (Аналитик</a:t>
                      </a:r>
                      <a:r>
                        <a:rPr lang="ru-RU" sz="2800" b="1" baseline="0" dirty="0" smtClean="0">
                          <a:latin typeface="Cambria" panose="02040503050406030204" pitchFamily="18" charset="0"/>
                        </a:rPr>
                        <a:t> ИА ГИА 9</a:t>
                      </a:r>
                      <a:r>
                        <a:rPr lang="ru-RU" sz="2800" b="1" dirty="0" smtClean="0">
                          <a:latin typeface="Cambria" panose="02040503050406030204" pitchFamily="18" charset="0"/>
                        </a:rPr>
                        <a:t>)</a:t>
                      </a:r>
                      <a:endParaRPr lang="ru-RU" sz="2800" dirty="0" smtClean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2016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ОО г. Кирова  специализированную форму    направляют</a:t>
                      </a:r>
                      <a:r>
                        <a:rPr lang="ru-RU" sz="2800" baseline="0" dirty="0" smtClean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</a:rPr>
                        <a:t>в ЦОКО</a:t>
                      </a:r>
                      <a:endParaRPr lang="ru-RU" sz="2800" dirty="0">
                        <a:solidFill>
                          <a:srgbClr val="FF0000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703901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78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Cambria" pitchFamily="18" charset="0"/>
              </a:rPr>
              <a:t>Нормативные правовые акты</a:t>
            </a:r>
            <a:endParaRPr lang="ru-RU" sz="3200" dirty="0">
              <a:latin typeface="Cambria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3" indent="0" algn="just">
              <a:buNone/>
            </a:pPr>
            <a:r>
              <a:rPr lang="ru-RU" sz="2000" b="1" dirty="0" smtClean="0">
                <a:latin typeface="Cambria" panose="02040503050406030204" pitchFamily="18" charset="0"/>
              </a:rPr>
              <a:t>Приказ </a:t>
            </a:r>
            <a:r>
              <a:rPr lang="ru-RU" sz="2000" b="1" dirty="0" err="1">
                <a:latin typeface="Cambria" panose="02040503050406030204" pitchFamily="18" charset="0"/>
              </a:rPr>
              <a:t>Минпросвещения</a:t>
            </a:r>
            <a:r>
              <a:rPr lang="ru-RU" sz="2000" b="1" dirty="0">
                <a:latin typeface="Cambria" panose="02040503050406030204" pitchFamily="18" charset="0"/>
              </a:rPr>
              <a:t> России и </a:t>
            </a:r>
            <a:r>
              <a:rPr lang="ru-RU" sz="2000" b="1" dirty="0" err="1">
                <a:latin typeface="Cambria" panose="02040503050406030204" pitchFamily="18" charset="0"/>
              </a:rPr>
              <a:t>Рособрнадзора</a:t>
            </a:r>
            <a:r>
              <a:rPr lang="ru-RU" sz="2000" b="1" dirty="0">
                <a:latin typeface="Cambria" panose="02040503050406030204" pitchFamily="18" charset="0"/>
              </a:rPr>
              <a:t> от </a:t>
            </a:r>
            <a:r>
              <a:rPr lang="ru-RU" sz="2000" b="1" dirty="0" smtClean="0">
                <a:latin typeface="Cambria" panose="02040503050406030204" pitchFamily="18" charset="0"/>
              </a:rPr>
              <a:t>04.04.2023 </a:t>
            </a:r>
            <a:r>
              <a:rPr lang="ru-RU" sz="2000" b="1" dirty="0">
                <a:latin typeface="Cambria" panose="02040503050406030204" pitchFamily="18" charset="0"/>
              </a:rPr>
              <a:t>№ </a:t>
            </a:r>
            <a:r>
              <a:rPr lang="ru-RU" sz="2000" b="1" dirty="0" smtClean="0">
                <a:latin typeface="Cambria" panose="02040503050406030204" pitchFamily="18" charset="0"/>
              </a:rPr>
              <a:t>232/551  </a:t>
            </a:r>
            <a:r>
              <a:rPr lang="ru-RU" sz="2000" dirty="0">
                <a:latin typeface="Cambria" panose="02040503050406030204" pitchFamily="18" charset="0"/>
              </a:rPr>
              <a:t>«Об утверждении Порядка проведения государственной итоговой аттестации по образовательным программам </a:t>
            </a:r>
            <a:r>
              <a:rPr lang="ru-RU" sz="2000" dirty="0" smtClean="0">
                <a:latin typeface="Cambria" panose="02040503050406030204" pitchFamily="18" charset="0"/>
              </a:rPr>
              <a:t>основного </a:t>
            </a:r>
            <a:r>
              <a:rPr lang="ru-RU" sz="2000" dirty="0">
                <a:latin typeface="Cambria" panose="02040503050406030204" pitchFamily="18" charset="0"/>
              </a:rPr>
              <a:t>общего образования</a:t>
            </a:r>
            <a:r>
              <a:rPr lang="ru-RU" sz="2000" dirty="0" smtClean="0">
                <a:latin typeface="Cambria" panose="02040503050406030204" pitchFamily="18" charset="0"/>
              </a:rPr>
              <a:t>» </a:t>
            </a:r>
          </a:p>
          <a:p>
            <a:pPr marL="0" lvl="3" indent="0" algn="just">
              <a:buNone/>
            </a:pPr>
            <a:endParaRPr lang="ru-RU" sz="2000" b="1" dirty="0" smtClean="0">
              <a:latin typeface="Cambria" panose="02040503050406030204" pitchFamily="18" charset="0"/>
            </a:endParaRPr>
          </a:p>
          <a:p>
            <a:pPr marL="0" lvl="3" indent="0" algn="just">
              <a:buNone/>
            </a:pPr>
            <a:r>
              <a:rPr lang="ru-RU" sz="2000" b="1" dirty="0" smtClean="0">
                <a:latin typeface="Cambria" panose="02040503050406030204" pitchFamily="18" charset="0"/>
              </a:rPr>
              <a:t>Распоряжение министерства </a:t>
            </a:r>
            <a:r>
              <a:rPr lang="ru-RU" sz="2000" b="1" dirty="0">
                <a:latin typeface="Cambria" panose="02040503050406030204" pitchFamily="18" charset="0"/>
              </a:rPr>
              <a:t>образования Кировской области </a:t>
            </a:r>
            <a:r>
              <a:rPr lang="ru-RU" sz="2000" b="1" dirty="0" smtClean="0">
                <a:latin typeface="Cambria" panose="02040503050406030204" pitchFamily="18" charset="0"/>
              </a:rPr>
              <a:t/>
            </a:r>
            <a:br>
              <a:rPr lang="ru-RU" sz="2000" b="1" dirty="0" smtClean="0">
                <a:latin typeface="Cambria" panose="02040503050406030204" pitchFamily="18" charset="0"/>
              </a:rPr>
            </a:br>
            <a:r>
              <a:rPr lang="ru-RU" sz="2000" b="1" dirty="0" smtClean="0">
                <a:latin typeface="Cambria" panose="02040503050406030204" pitchFamily="18" charset="0"/>
              </a:rPr>
              <a:t>от 29.11.2023 № 1576</a:t>
            </a:r>
            <a:r>
              <a:rPr lang="ru-RU" sz="2000" dirty="0" smtClean="0">
                <a:latin typeface="Cambria" panose="02040503050406030204" pitchFamily="18" charset="0"/>
              </a:rPr>
              <a:t> </a:t>
            </a:r>
            <a:r>
              <a:rPr lang="ru-RU" sz="2000" dirty="0">
                <a:latin typeface="Cambria" panose="02040503050406030204" pitchFamily="18" charset="0"/>
              </a:rPr>
              <a:t>«Об утверждении </a:t>
            </a:r>
            <a:r>
              <a:rPr lang="ru-RU" sz="2000" dirty="0" smtClean="0">
                <a:latin typeface="Cambria" panose="02040503050406030204" pitchFamily="18" charset="0"/>
              </a:rPr>
              <a:t>Порядка </a:t>
            </a:r>
            <a:r>
              <a:rPr lang="ru-RU" sz="2000" dirty="0">
                <a:latin typeface="Cambria" panose="02040503050406030204" pitchFamily="18" charset="0"/>
              </a:rPr>
              <a:t>проведения </a:t>
            </a:r>
            <a:r>
              <a:rPr lang="ru-RU" sz="2000" dirty="0" smtClean="0">
                <a:latin typeface="Cambria" panose="02040503050406030204" pitchFamily="18" charset="0"/>
              </a:rPr>
              <a:t/>
            </a:r>
            <a:br>
              <a:rPr lang="ru-RU" sz="2000" dirty="0" smtClean="0">
                <a:latin typeface="Cambria" panose="02040503050406030204" pitchFamily="18" charset="0"/>
              </a:rPr>
            </a:br>
            <a:r>
              <a:rPr lang="ru-RU" sz="2000" dirty="0" smtClean="0">
                <a:latin typeface="Cambria" panose="02040503050406030204" pitchFamily="18" charset="0"/>
              </a:rPr>
              <a:t>и </a:t>
            </a:r>
            <a:r>
              <a:rPr lang="ru-RU" sz="2000" dirty="0">
                <a:latin typeface="Cambria" panose="02040503050406030204" pitchFamily="18" charset="0"/>
              </a:rPr>
              <a:t>проверки итогового </a:t>
            </a:r>
            <a:r>
              <a:rPr lang="ru-RU" sz="2000" dirty="0" smtClean="0">
                <a:latin typeface="Cambria" panose="02040503050406030204" pitchFamily="18" charset="0"/>
              </a:rPr>
              <a:t>собеседования по русскому языку на территории Кировской области»  </a:t>
            </a:r>
          </a:p>
        </p:txBody>
      </p:sp>
    </p:spTree>
    <p:extLst>
      <p:ext uri="{BB962C8B-B14F-4D97-AF65-F5344CB8AC3E}">
        <p14:creationId xmlns:p14="http://schemas.microsoft.com/office/powerpoint/2010/main" val="382172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Cambria" panose="02040503050406030204" pitchFamily="18" charset="0"/>
              </a:rPr>
              <a:t>Повторный допуск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4786181"/>
              </p:ext>
            </p:extLst>
          </p:nvPr>
        </p:nvGraphicFramePr>
        <p:xfrm>
          <a:off x="250130" y="1275606"/>
          <a:ext cx="8642350" cy="3059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350">
                  <a:extLst>
                    <a:ext uri="{9D8B030D-6E8A-4147-A177-3AD203B41FA5}">
                      <a16:colId xmlns:a16="http://schemas.microsoft.com/office/drawing/2014/main" xmlns="" val="1747240833"/>
                    </a:ext>
                  </a:extLst>
                </a:gridCol>
              </a:tblGrid>
              <a:tr h="1008112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b="1" dirty="0" smtClean="0">
                          <a:latin typeface="Cambria" pitchFamily="18" charset="0"/>
                        </a:rPr>
                        <a:t>Получившие неудовлетворительный результат («незачет»)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0645006"/>
                  </a:ext>
                </a:extLst>
              </a:tr>
              <a:tr h="95526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dirty="0" smtClean="0">
                          <a:latin typeface="Cambria" panose="02040503050406030204" pitchFamily="18" charset="0"/>
                        </a:rPr>
                        <a:t>Удаленные</a:t>
                      </a:r>
                      <a:r>
                        <a:rPr lang="ru-RU" sz="2400" b="1" baseline="0" dirty="0" smtClean="0">
                          <a:latin typeface="Cambria" panose="02040503050406030204" pitchFamily="18" charset="0"/>
                        </a:rPr>
                        <a:t> за нарушение требований порядка  проведения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55600723"/>
                  </a:ext>
                </a:extLst>
              </a:tr>
              <a:tr h="611281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b="1" dirty="0" smtClean="0">
                          <a:latin typeface="Cambria" pitchFamily="18" charset="0"/>
                        </a:rPr>
                        <a:t>Не явившиеся по уважительным причинам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91648622"/>
                  </a:ext>
                </a:extLst>
              </a:tr>
              <a:tr h="48515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b="1" dirty="0" smtClean="0">
                          <a:latin typeface="Cambria" pitchFamily="18" charset="0"/>
                        </a:rPr>
                        <a:t>Не завершившие по уважительным причинам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927847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97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Cambria" panose="02040503050406030204" pitchFamily="18" charset="0"/>
              </a:rPr>
              <a:t>Демоверсии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39" y="1059582"/>
            <a:ext cx="5869087" cy="378142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860" y="1059582"/>
            <a:ext cx="2808312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52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Cambria" pitchFamily="18" charset="0"/>
              </a:rPr>
              <a:t>Контактная информация</a:t>
            </a:r>
            <a:endParaRPr lang="ru-RU" sz="2400" dirty="0">
              <a:latin typeface="Cambr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059582"/>
            <a:ext cx="8640960" cy="3672408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Наши контакты:</a:t>
            </a:r>
            <a:endParaRPr lang="ru-RU" sz="2400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latin typeface="Cambria" panose="02040503050406030204" pitchFamily="18" charset="0"/>
              </a:rPr>
              <a:t>8(8332) 71-44-06</a:t>
            </a:r>
          </a:p>
          <a:p>
            <a:pPr marL="0" indent="0" algn="ctr">
              <a:buNone/>
            </a:pPr>
            <a:r>
              <a:rPr lang="en-US" sz="2400" b="1" dirty="0" smtClean="0">
                <a:latin typeface="Cambria" panose="02040503050406030204" pitchFamily="18" charset="0"/>
              </a:rPr>
              <a:t>ege@coko.kirov.ru</a:t>
            </a:r>
            <a:endParaRPr lang="ru-RU" sz="2400" b="1" dirty="0" smtClean="0">
              <a:latin typeface="Cambria" panose="020405030504060302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Чат </a:t>
            </a: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по вопросам ГИА </a:t>
            </a:r>
          </a:p>
          <a:p>
            <a:pPr marL="0" indent="0" algn="ctr">
              <a:buNone/>
            </a:pPr>
            <a:r>
              <a:rPr lang="ru-RU" sz="1800" b="1" dirty="0">
                <a:latin typeface="Cambria" pitchFamily="18" charset="0"/>
              </a:rPr>
              <a:t>(для органов местного самоуправления)</a:t>
            </a:r>
          </a:p>
          <a:p>
            <a:pPr marL="0" indent="0" algn="ctr">
              <a:buNone/>
            </a:pPr>
            <a:r>
              <a:rPr lang="ru-RU" sz="2400" b="1" dirty="0">
                <a:latin typeface="Cambria" pitchFamily="18" charset="0"/>
              </a:rPr>
              <a:t>https://pruffme.com/landing/43</a:t>
            </a:r>
            <a:r>
              <a:rPr lang="en-US" sz="2400" b="1" dirty="0" err="1">
                <a:latin typeface="Cambria" pitchFamily="18" charset="0"/>
              </a:rPr>
              <a:t>edu</a:t>
            </a:r>
            <a:r>
              <a:rPr lang="ru-RU" sz="2400" b="1" dirty="0">
                <a:latin typeface="Cambria" pitchFamily="18" charset="0"/>
              </a:rPr>
              <a:t>/</a:t>
            </a:r>
            <a:r>
              <a:rPr lang="en-US" sz="2400" b="1" dirty="0" err="1" smtClean="0">
                <a:latin typeface="Cambria" pitchFamily="18" charset="0"/>
              </a:rPr>
              <a:t>mun</a:t>
            </a:r>
            <a:endParaRPr lang="ru-RU" sz="2400" b="1" dirty="0" smtClean="0">
              <a:latin typeface="Cambria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solidFill>
                  <a:srgbClr val="FF0000"/>
                </a:solidFill>
                <a:latin typeface="Cambria" panose="02040503050406030204" pitchFamily="18" charset="0"/>
              </a:rPr>
              <a:t>Чат для ППЭ</a:t>
            </a:r>
            <a:endParaRPr lang="ru-RU" sz="2400" b="1" dirty="0">
              <a:latin typeface="Cambria" panose="02040503050406030204" pitchFamily="18" charset="0"/>
            </a:endParaRPr>
          </a:p>
          <a:p>
            <a:pPr marL="0" indent="0" algn="ctr">
              <a:buNone/>
            </a:pPr>
            <a:r>
              <a:rPr lang="ru-RU" sz="2400" b="1" dirty="0">
                <a:latin typeface="Cambria" panose="02040503050406030204" pitchFamily="18" charset="0"/>
              </a:rPr>
              <a:t>https://pruffme.com/landing/43edu/ppe9-11 </a:t>
            </a:r>
            <a:endParaRPr lang="en-US" sz="2400" b="1">
              <a:latin typeface="Cambria" pitchFamily="18" charset="0"/>
            </a:endParaRPr>
          </a:p>
          <a:p>
            <a:pPr marL="0" indent="0" algn="ctr">
              <a:buNone/>
            </a:pPr>
            <a:r>
              <a:rPr lang="en-US" sz="2400" b="1" smtClean="0">
                <a:latin typeface="Cambria" pitchFamily="18" charset="0"/>
              </a:rPr>
              <a:t> </a:t>
            </a:r>
            <a:endParaRPr lang="ru-RU" sz="2400" b="1" dirty="0" smtClean="0">
              <a:latin typeface="Cambria" pitchFamily="18" charset="0"/>
            </a:endParaRPr>
          </a:p>
          <a:p>
            <a:pPr marL="0" indent="0" algn="ctr">
              <a:buNone/>
            </a:pPr>
            <a:endParaRPr lang="en-US" sz="2400" b="1" dirty="0" smtClean="0">
              <a:latin typeface="Cambria" pitchFamily="18" charset="0"/>
            </a:endParaRPr>
          </a:p>
          <a:p>
            <a:pPr marL="0" indent="0">
              <a:buNone/>
            </a:pPr>
            <a:endParaRPr lang="ru-RU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60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7344" y="41273"/>
            <a:ext cx="6264696" cy="85725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Cambria" panose="02040503050406030204" pitchFamily="18" charset="0"/>
              </a:rPr>
              <a:t>Методическое обеспечение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2580754"/>
              </p:ext>
            </p:extLst>
          </p:nvPr>
        </p:nvGraphicFramePr>
        <p:xfrm>
          <a:off x="3491879" y="1598270"/>
          <a:ext cx="5400601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736304"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  <a:p>
                      <a:pPr algn="ctr"/>
                      <a:endParaRPr lang="ru-RU" sz="160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Письмо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Рособрнадзора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от 20.10.2023 № 04-339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«Рекомендации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по организации и проведению итогового собеседования по русскому языку</a:t>
                      </a:r>
                    </a:p>
                    <a:p>
                      <a:pPr algn="ctr"/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 в 2024 году»</a:t>
                      </a:r>
                      <a:endParaRPr lang="ru-RU" sz="240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7574"/>
            <a:ext cx="3240359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13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prstClr val="white"/>
                </a:solidFill>
                <a:latin typeface="Cambria" panose="02040503050406030204" pitchFamily="18" charset="0"/>
              </a:rPr>
              <a:t>Нормативное правовое обеспечение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016571"/>
              </p:ext>
            </p:extLst>
          </p:nvPr>
        </p:nvGraphicFramePr>
        <p:xfrm>
          <a:off x="250825" y="917223"/>
          <a:ext cx="8642350" cy="3663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350">
                  <a:extLst>
                    <a:ext uri="{9D8B030D-6E8A-4147-A177-3AD203B41FA5}">
                      <a16:colId xmlns:a16="http://schemas.microsoft.com/office/drawing/2014/main" xmlns="" val="2272527525"/>
                    </a:ext>
                  </a:extLst>
                </a:gridCol>
              </a:tblGrid>
              <a:tr h="6994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" pitchFamily="18" charset="0"/>
                          <a:ea typeface="+mn-ea"/>
                          <a:cs typeface="+mn-cs"/>
                        </a:rPr>
                        <a:t>ИТОГОВОЕ СОБЕСЕДОВАНИЕ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47410711"/>
                  </a:ext>
                </a:extLst>
              </a:tr>
              <a:tr h="4371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itchFamily="18" charset="0"/>
                          <a:ea typeface="+mn-ea"/>
                          <a:cs typeface="+mn-cs"/>
                        </a:rPr>
                        <a:t>допуск к ГИА 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58698839"/>
                  </a:ext>
                </a:extLst>
              </a:tr>
              <a:tr h="34971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latin typeface="Cambria" panose="02040503050406030204" pitchFamily="18" charset="0"/>
                        </a:rPr>
                        <a:t>Обучающиеся ОО, освоившие образовательные</a:t>
                      </a:r>
                      <a:r>
                        <a:rPr lang="ru-RU" baseline="0" dirty="0" smtClean="0">
                          <a:latin typeface="Cambria" panose="02040503050406030204" pitchFamily="18" charset="0"/>
                        </a:rPr>
                        <a:t> программы ООО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86986083"/>
                  </a:ext>
                </a:extLst>
              </a:tr>
              <a:tr h="61199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latin typeface="Cambria" panose="02040503050406030204" pitchFamily="18" charset="0"/>
                        </a:rPr>
                        <a:t>Лица, освоившие образовательные</a:t>
                      </a:r>
                      <a:r>
                        <a:rPr lang="ru-RU" baseline="0" dirty="0" smtClean="0">
                          <a:latin typeface="Cambria" panose="02040503050406030204" pitchFamily="18" charset="0"/>
                        </a:rPr>
                        <a:t> программы ООО в форме семейного образования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64490124"/>
                  </a:ext>
                </a:extLst>
              </a:tr>
              <a:tr h="87427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 smtClean="0">
                          <a:latin typeface="Cambria" panose="02040503050406030204" pitchFamily="18" charset="0"/>
                        </a:rPr>
                        <a:t>Обучающиеся в специальных учебно-воспитательных учреждениях закрытого</a:t>
                      </a:r>
                      <a:r>
                        <a:rPr lang="ru-RU" baseline="0" dirty="0" smtClean="0">
                          <a:latin typeface="Cambria" panose="02040503050406030204" pitchFamily="18" charset="0"/>
                        </a:rPr>
                        <a:t> типа; учреждениях, исполняющих наказание в виде лишения свободы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31490489"/>
                  </a:ext>
                </a:extLst>
              </a:tr>
              <a:tr h="55420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latin typeface="Cambria" panose="02040503050406030204" pitchFamily="18" charset="0"/>
                        </a:rPr>
                        <a:t>Обучающиеся с ОВЗ, дети-инвалиды, инвалиды</a:t>
                      </a:r>
                      <a:endParaRPr lang="ru-RU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41458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413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Cambria" panose="02040503050406030204" pitchFamily="18" charset="0"/>
              </a:rPr>
              <a:t>Регистрация на участие</a:t>
            </a:r>
            <a:endParaRPr lang="ru-RU" sz="3200" dirty="0">
              <a:latin typeface="Cambria" panose="020405030504060302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7866363"/>
              </p:ext>
            </p:extLst>
          </p:nvPr>
        </p:nvGraphicFramePr>
        <p:xfrm>
          <a:off x="250825" y="1059582"/>
          <a:ext cx="8642350" cy="3601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3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0856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latin typeface="Cambria" panose="02040503050406030204" pitchFamily="18" charset="0"/>
                        </a:rPr>
                        <a:t>Заканчивается за две недели до даты проведения</a:t>
                      </a:r>
                      <a:endParaRPr lang="ru-RU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557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latin typeface="Cambria" panose="02040503050406030204" pitchFamily="18" charset="0"/>
                        </a:rPr>
                        <a:t>Заявление </a:t>
                      </a:r>
                      <a:r>
                        <a:rPr lang="ru-RU" sz="2400" baseline="0" dirty="0" smtClean="0">
                          <a:latin typeface="Cambria" panose="02040503050406030204" pitchFamily="18" charset="0"/>
                        </a:rPr>
                        <a:t>подаются в образовательную организацию</a:t>
                      </a:r>
                      <a:endParaRPr lang="ru-RU" sz="24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0854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latin typeface="Cambria" panose="02040503050406030204" pitchFamily="18" charset="0"/>
                        </a:rPr>
                        <a:t>Обучающиеся с ОВЗ  предъявляют оригинал или надлежащим образом заверенную копию рекомендаций</a:t>
                      </a:r>
                      <a:r>
                        <a:rPr lang="ru-RU" sz="2400" baseline="0" dirty="0" smtClean="0">
                          <a:latin typeface="Cambria" panose="02040503050406030204" pitchFamily="18" charset="0"/>
                        </a:rPr>
                        <a:t> ПМПК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0272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dirty="0" smtClean="0">
                          <a:latin typeface="Cambria" panose="02040503050406030204" pitchFamily="18" charset="0"/>
                        </a:rPr>
                        <a:t>Дети-инвалиды и инвалиды предоставляют оригинал или надлежащим образом заверенную копию справки, подтверждающей инвалидность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1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Cambria" panose="02040503050406030204" pitchFamily="18" charset="0"/>
              </a:rPr>
              <a:t>Сроки проведения</a:t>
            </a:r>
            <a:endParaRPr lang="ru-RU" sz="3200" dirty="0">
              <a:latin typeface="Cambria" panose="020405030504060302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9254707"/>
              </p:ext>
            </p:extLst>
          </p:nvPr>
        </p:nvGraphicFramePr>
        <p:xfrm>
          <a:off x="251520" y="1419622"/>
          <a:ext cx="8642350" cy="2436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3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14 февраля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2024 года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5039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13 марта 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2024 года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5039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15 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</a:rPr>
                        <a:t>апреля 2024 года</a:t>
                      </a:r>
                      <a:endParaRPr lang="ru-RU" sz="2400" dirty="0">
                        <a:solidFill>
                          <a:schemeClr val="tx1"/>
                        </a:solidFill>
                        <a:latin typeface="Cambria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870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Cambria" panose="02040503050406030204" pitchFamily="18" charset="0"/>
              </a:rPr>
              <a:t>Подготовка к проведению</a:t>
            </a:r>
            <a:endParaRPr lang="ru-RU" sz="3200" dirty="0">
              <a:latin typeface="Cambria" panose="020405030504060302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8968835"/>
              </p:ext>
            </p:extLst>
          </p:nvPr>
        </p:nvGraphicFramePr>
        <p:xfrm>
          <a:off x="178817" y="1347614"/>
          <a:ext cx="8713663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36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43434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latin typeface="Cambria" panose="02040503050406030204" pitchFamily="18" charset="0"/>
                        </a:rPr>
                        <a:t>Проводится</a:t>
                      </a:r>
                      <a:r>
                        <a:rPr lang="ru-RU" sz="1800" baseline="0" dirty="0" smtClean="0">
                          <a:latin typeface="Cambria" panose="02040503050406030204" pitchFamily="18" charset="0"/>
                        </a:rPr>
                        <a:t> во время учебного процесса или вне учебного процесса в аудиториях образовательной организации, оборудованных техническими средствами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40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latin typeface="Cambria" panose="02040503050406030204" pitchFamily="18" charset="0"/>
                        </a:rPr>
                        <a:t>Штаб оборудуется телефонной</a:t>
                      </a:r>
                      <a:r>
                        <a:rPr lang="ru-RU" sz="1800" baseline="0" dirty="0" smtClean="0">
                          <a:latin typeface="Cambria" panose="02040503050406030204" pitchFamily="18" charset="0"/>
                        </a:rPr>
                        <a:t> связью, принтером, ПК с выходом в сеть «Интернет»</a:t>
                      </a:r>
                      <a:endParaRPr lang="ru-RU" sz="1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5796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latin typeface="Cambria" panose="02040503050406030204" pitchFamily="18" charset="0"/>
                        </a:rPr>
                        <a:t>За две недели создаются комиссия</a:t>
                      </a:r>
                      <a:r>
                        <a:rPr lang="ru-RU" sz="1800" baseline="0" dirty="0" smtClean="0">
                          <a:latin typeface="Cambria" panose="02040503050406030204" pitchFamily="18" charset="0"/>
                        </a:rPr>
                        <a:t> по проведению и комиссия по проверке</a:t>
                      </a:r>
                      <a:endParaRPr lang="ru-RU" sz="1800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336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5105" y="182817"/>
            <a:ext cx="6264696" cy="85725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prstClr val="white"/>
                </a:solidFill>
                <a:latin typeface="Cambria" panose="02040503050406030204" pitchFamily="18" charset="0"/>
              </a:rPr>
              <a:t>Подготовка к проведению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4292870"/>
              </p:ext>
            </p:extLst>
          </p:nvPr>
        </p:nvGraphicFramePr>
        <p:xfrm>
          <a:off x="250825" y="1131589"/>
          <a:ext cx="8642350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2350">
                  <a:extLst>
                    <a:ext uri="{9D8B030D-6E8A-4147-A177-3AD203B41FA5}">
                      <a16:colId xmlns:a16="http://schemas.microsoft.com/office/drawing/2014/main" xmlns="" val="3038969501"/>
                    </a:ext>
                  </a:extLst>
                </a:gridCol>
              </a:tblGrid>
              <a:tr h="1123692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itchFamily="18" charset="0"/>
                          <a:ea typeface="+mn-ea"/>
                          <a:cs typeface="+mn-cs"/>
                        </a:rPr>
                        <a:t>Инструкция для  ответственного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" pitchFamily="18" charset="0"/>
                          <a:ea typeface="+mn-ea"/>
                          <a:cs typeface="+mn-cs"/>
                        </a:rPr>
                        <a:t>    организатора ОО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79554024"/>
                  </a:ext>
                </a:extLst>
              </a:tr>
              <a:tr h="565171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800" dirty="0" smtClean="0">
                          <a:latin typeface="Cambria" pitchFamily="18" charset="0"/>
                        </a:rPr>
                        <a:t>Инструкция для технического специалиста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53270237"/>
                  </a:ext>
                </a:extLst>
              </a:tr>
              <a:tr h="565171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800" dirty="0" smtClean="0">
                          <a:latin typeface="Cambria" pitchFamily="18" charset="0"/>
                        </a:rPr>
                        <a:t>Инструкция для экзаменатора-собеседника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4903752"/>
                  </a:ext>
                </a:extLst>
              </a:tr>
              <a:tr h="565171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800" dirty="0" smtClean="0">
                          <a:latin typeface="Cambria" pitchFamily="18" charset="0"/>
                        </a:rPr>
                        <a:t>Инструкция для эксперта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3165082"/>
                  </a:ext>
                </a:extLst>
              </a:tr>
              <a:tr h="565171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Cambria" pitchFamily="18" charset="0"/>
                        </a:rPr>
                        <a:t>Критерии оценивания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441464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5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Cambria" pitchFamily="18" charset="0"/>
              </a:rPr>
              <a:t>Организационно-технологическое обеспечение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latin typeface="Cambria" pitchFamily="18" charset="0"/>
              </a:rPr>
              <a:t>По защищенным каналам связи на </a:t>
            </a:r>
            <a:r>
              <a:rPr lang="ru-RU" sz="1800" b="1" dirty="0">
                <a:latin typeface="Cambria" pitchFamily="18" charset="0"/>
              </a:rPr>
              <a:t>ОМС</a:t>
            </a:r>
            <a:r>
              <a:rPr lang="ru-RU" sz="1800" dirty="0">
                <a:latin typeface="Cambria" pitchFamily="18" charset="0"/>
              </a:rPr>
              <a:t> направляется экспортный файл для ПО «Планирование ГИА 9». </a:t>
            </a:r>
            <a:endParaRPr lang="ru-RU" sz="1800" dirty="0">
              <a:solidFill>
                <a:srgbClr val="FF0000"/>
              </a:solidFill>
              <a:latin typeface="Cambria" pitchFamily="18" charset="0"/>
            </a:endParaRPr>
          </a:p>
          <a:p>
            <a:pPr marL="0" indent="0" algn="just">
              <a:buNone/>
            </a:pPr>
            <a:r>
              <a:rPr lang="ru-RU" sz="1800" dirty="0">
                <a:latin typeface="Cambria" pitchFamily="18" charset="0"/>
              </a:rPr>
              <a:t>Из экспортного файла ОО распечатывают формы для проведения итогового </a:t>
            </a:r>
            <a:r>
              <a:rPr lang="ru-RU" sz="1800" dirty="0" smtClean="0">
                <a:latin typeface="Cambria" pitchFamily="18" charset="0"/>
              </a:rPr>
              <a:t>собеседования </a:t>
            </a:r>
            <a:r>
              <a:rPr lang="ru-RU" sz="1800" dirty="0">
                <a:latin typeface="Cambria" pitchFamily="18" charset="0"/>
              </a:rPr>
              <a:t>(ИС-01, 02, 03, 04 (при необходимости).</a:t>
            </a:r>
          </a:p>
          <a:p>
            <a:pPr marL="0" indent="0" algn="just">
              <a:buNone/>
            </a:pPr>
            <a:endParaRPr lang="ru-RU" sz="1650" dirty="0">
              <a:latin typeface="Cambria" pitchFamily="18" charset="0"/>
            </a:endParaRPr>
          </a:p>
          <a:p>
            <a:pPr marL="0" indent="0" algn="just">
              <a:buNone/>
            </a:pPr>
            <a:endParaRPr lang="ru-RU" sz="1650" dirty="0">
              <a:latin typeface="Cambria" pitchFamily="18" charset="0"/>
            </a:endParaRPr>
          </a:p>
          <a:p>
            <a:pPr marL="0" indent="0">
              <a:buNone/>
            </a:pPr>
            <a:endParaRPr lang="ru-RU" sz="1800" dirty="0">
              <a:latin typeface="Cambria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l="7239" t="20420" r="58784" b="18489"/>
          <a:stretch/>
        </p:blipFill>
        <p:spPr bwMode="auto">
          <a:xfrm>
            <a:off x="1385646" y="2491427"/>
            <a:ext cx="1458162" cy="2214246"/>
          </a:xfrm>
          <a:prstGeom prst="rect">
            <a:avLst/>
          </a:prstGeom>
          <a:ln w="63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45078" t="33461" r="5890" b="10489"/>
          <a:stretch/>
        </p:blipFill>
        <p:spPr bwMode="auto">
          <a:xfrm>
            <a:off x="2951820" y="2491427"/>
            <a:ext cx="2268252" cy="1377839"/>
          </a:xfrm>
          <a:prstGeom prst="rect">
            <a:avLst/>
          </a:prstGeom>
          <a:ln w="63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/>
          <a:srcRect l="16209" t="27108" r="45282" b="27481"/>
          <a:stretch/>
        </p:blipFill>
        <p:spPr bwMode="auto">
          <a:xfrm>
            <a:off x="3975414" y="3327834"/>
            <a:ext cx="2262666" cy="1377839"/>
          </a:xfrm>
          <a:prstGeom prst="rect">
            <a:avLst/>
          </a:prstGeom>
          <a:ln w="63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4"/>
          <a:srcRect l="59073" t="19391" r="16892" b="15400"/>
          <a:stretch/>
        </p:blipFill>
        <p:spPr bwMode="auto">
          <a:xfrm>
            <a:off x="6332955" y="2491427"/>
            <a:ext cx="1458162" cy="2214246"/>
          </a:xfrm>
          <a:prstGeom prst="rect">
            <a:avLst/>
          </a:prstGeom>
          <a:ln w="63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2435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ЦОКО широки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ЦОКО широкий</Template>
  <TotalTime>2143</TotalTime>
  <Words>1305</Words>
  <Application>Microsoft Office PowerPoint</Application>
  <PresentationFormat>Экран (16:9)</PresentationFormat>
  <Paragraphs>150</Paragraphs>
  <Slides>22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Bookman Old Style</vt:lpstr>
      <vt:lpstr>Calibri</vt:lpstr>
      <vt:lpstr>Cambria</vt:lpstr>
      <vt:lpstr>Candara</vt:lpstr>
      <vt:lpstr>ЦОКО широкий</vt:lpstr>
      <vt:lpstr>Нормативное правовое и методическое обеспечение проведения  итогового собеседования  по русскому языку  в 2024 году</vt:lpstr>
      <vt:lpstr>Нормативные правовые акты</vt:lpstr>
      <vt:lpstr>Методическое обеспечение</vt:lpstr>
      <vt:lpstr>Нормативное правовое обеспечение</vt:lpstr>
      <vt:lpstr>Регистрация на участие</vt:lpstr>
      <vt:lpstr>Сроки проведения</vt:lpstr>
      <vt:lpstr>Подготовка к проведению</vt:lpstr>
      <vt:lpstr>Подготовка к проведению</vt:lpstr>
      <vt:lpstr>Организационно-технологическое обеспечение</vt:lpstr>
      <vt:lpstr>Формы ИС</vt:lpstr>
      <vt:lpstr>Формы ИС</vt:lpstr>
      <vt:lpstr>Формы ИС</vt:lpstr>
      <vt:lpstr>Формы ИС</vt:lpstr>
      <vt:lpstr>Формы ИС</vt:lpstr>
      <vt:lpstr>Организационно-технологическое обеспечение</vt:lpstr>
      <vt:lpstr>Проведение собеседования</vt:lpstr>
      <vt:lpstr>Оценивание </vt:lpstr>
      <vt:lpstr>Передача материалов в ОМС</vt:lpstr>
      <vt:lpstr>Передача материалов в ЦОКО</vt:lpstr>
      <vt:lpstr>Повторный допуск</vt:lpstr>
      <vt:lpstr>Демоверсии</vt:lpstr>
      <vt:lpstr>Контактная информация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 Андреевич</dc:creator>
  <cp:lastModifiedBy>Гребенкина Ольга Филипповна</cp:lastModifiedBy>
  <cp:revision>178</cp:revision>
  <cp:lastPrinted>2020-11-18T07:00:30Z</cp:lastPrinted>
  <dcterms:created xsi:type="dcterms:W3CDTF">2020-02-11T06:50:30Z</dcterms:created>
  <dcterms:modified xsi:type="dcterms:W3CDTF">2024-01-31T09:43:50Z</dcterms:modified>
</cp:coreProperties>
</file>